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459568-59D3-4AB3-BD15-62EBED6A5F7A}" type="datetimeFigureOut">
              <a:rPr lang="en-US" smtClean="0"/>
              <a:pPr/>
              <a:t>3/4/2016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0B1EF-61E2-4967-A33F-EB4FE47D6A3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459568-59D3-4AB3-BD15-62EBED6A5F7A}" type="datetimeFigureOut">
              <a:rPr lang="en-US" smtClean="0"/>
              <a:pPr/>
              <a:t>3/4/2016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0B1EF-61E2-4967-A33F-EB4FE47D6A3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459568-59D3-4AB3-BD15-62EBED6A5F7A}" type="datetimeFigureOut">
              <a:rPr lang="en-US" smtClean="0"/>
              <a:pPr/>
              <a:t>3/4/2016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0B1EF-61E2-4967-A33F-EB4FE47D6A3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459568-59D3-4AB3-BD15-62EBED6A5F7A}" type="datetimeFigureOut">
              <a:rPr lang="en-US" smtClean="0"/>
              <a:pPr/>
              <a:t>3/4/2016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0B1EF-61E2-4967-A33F-EB4FE47D6A3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459568-59D3-4AB3-BD15-62EBED6A5F7A}" type="datetimeFigureOut">
              <a:rPr lang="en-US" smtClean="0"/>
              <a:pPr/>
              <a:t>3/4/2016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50B1EF-61E2-4967-A33F-EB4FE47D6A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459568-59D3-4AB3-BD15-62EBED6A5F7A}" type="datetimeFigureOut">
              <a:rPr lang="en-US" smtClean="0"/>
              <a:pPr/>
              <a:t>3/4/2016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50B1EF-61E2-4967-A33F-EB4FE47D6A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459568-59D3-4AB3-BD15-62EBED6A5F7A}" type="datetimeFigureOut">
              <a:rPr lang="en-US" smtClean="0"/>
              <a:pPr/>
              <a:t>3/4/2016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50B1EF-61E2-4967-A33F-EB4FE47D6A3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459568-59D3-4AB3-BD15-62EBED6A5F7A}" type="datetimeFigureOut">
              <a:rPr lang="en-US" smtClean="0"/>
              <a:pPr/>
              <a:t>3/4/2016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50B1EF-61E2-4967-A33F-EB4FE47D6A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459568-59D3-4AB3-BD15-62EBED6A5F7A}" type="datetimeFigureOut">
              <a:rPr lang="en-US" smtClean="0"/>
              <a:pPr/>
              <a:t>3/4/2016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50B1EF-61E2-4967-A33F-EB4FE47D6A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459568-59D3-4AB3-BD15-62EBED6A5F7A}" type="datetimeFigureOut">
              <a:rPr lang="en-US" smtClean="0"/>
              <a:pPr/>
              <a:t>3/4/2016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50B1EF-61E2-4967-A33F-EB4FE47D6A3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459568-59D3-4AB3-BD15-62EBED6A5F7A}" type="datetimeFigureOut">
              <a:rPr lang="en-US" smtClean="0"/>
              <a:pPr/>
              <a:t>3/4/2016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50B1EF-61E2-4967-A33F-EB4FE47D6A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459568-59D3-4AB3-BD15-62EBED6A5F7A}" type="datetimeFigureOut">
              <a:rPr lang="en-US" smtClean="0"/>
              <a:pPr/>
              <a:t>3/4/2016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50B1EF-61E2-4967-A33F-EB4FE47D6A3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214291"/>
            <a:ext cx="7772400" cy="714379"/>
          </a:xfrm>
        </p:spPr>
        <p:txBody>
          <a:bodyPr>
            <a:normAutofit fontScale="90000"/>
          </a:bodyPr>
          <a:lstStyle/>
          <a:p>
            <a:r>
              <a:rPr lang="fa-IR" dirty="0" smtClean="0"/>
              <a:t>اهداف تربیتی</a:t>
            </a:r>
            <a:endParaRPr lang="en-US" dirty="0"/>
          </a:p>
        </p:txBody>
      </p:sp>
      <p:sp>
        <p:nvSpPr>
          <p:cNvPr id="3" name="Subtitle 2"/>
          <p:cNvSpPr>
            <a:spLocks noGrp="1"/>
          </p:cNvSpPr>
          <p:nvPr>
            <p:ph type="subTitle" idx="1"/>
          </p:nvPr>
        </p:nvSpPr>
        <p:spPr>
          <a:xfrm>
            <a:off x="214282" y="857232"/>
            <a:ext cx="8643998" cy="5857916"/>
          </a:xfrm>
        </p:spPr>
        <p:txBody>
          <a:bodyPr>
            <a:normAutofit fontScale="62500" lnSpcReduction="20000"/>
          </a:bodyPr>
          <a:lstStyle/>
          <a:p>
            <a:pPr algn="r" rtl="1"/>
            <a:r>
              <a:rPr lang="fa-IR" dirty="0" smtClean="0">
                <a:solidFill>
                  <a:schemeClr val="tx1"/>
                </a:solidFill>
              </a:rPr>
              <a:t>واژه هایی در قرآن به نحوی بکار رفته اند که ناظر به هدف هاست و وضعیتی را نشان می دهد که باید در انسان محقق شود. مهمترین این واژه ها عبارتند از:</a:t>
            </a:r>
          </a:p>
          <a:p>
            <a:pPr algn="r" rtl="1"/>
            <a:r>
              <a:rPr lang="fa-IR" dirty="0" smtClean="0">
                <a:solidFill>
                  <a:schemeClr val="tx1"/>
                </a:solidFill>
              </a:rPr>
              <a:t>رشد: فلیستجیبو لی و لیومنوا بی لعلهم </a:t>
            </a:r>
            <a:r>
              <a:rPr lang="fa-IR" dirty="0" smtClean="0">
                <a:solidFill>
                  <a:srgbClr val="FF0000"/>
                </a:solidFill>
              </a:rPr>
              <a:t>یرشدون: </a:t>
            </a:r>
            <a:r>
              <a:rPr lang="fa-IR" dirty="0" smtClean="0">
                <a:solidFill>
                  <a:srgbClr val="00B050"/>
                </a:solidFill>
              </a:rPr>
              <a:t>پس باید دعوت مرا بپذیرند و ایمان بیاورند تا راه یابند.</a:t>
            </a:r>
          </a:p>
          <a:p>
            <a:pPr algn="r" rtl="1"/>
            <a:r>
              <a:rPr lang="fa-IR" dirty="0" smtClean="0">
                <a:solidFill>
                  <a:schemeClr val="tx1"/>
                </a:solidFill>
              </a:rPr>
              <a:t>طهارت: و لکن یرید </a:t>
            </a:r>
            <a:r>
              <a:rPr lang="fa-IR" dirty="0" smtClean="0">
                <a:solidFill>
                  <a:srgbClr val="FF0000"/>
                </a:solidFill>
              </a:rPr>
              <a:t>لیطهرکم</a:t>
            </a:r>
          </a:p>
          <a:p>
            <a:pPr algn="r" rtl="1"/>
            <a:r>
              <a:rPr lang="fa-IR" dirty="0" smtClean="0">
                <a:solidFill>
                  <a:schemeClr val="tx1"/>
                </a:solidFill>
              </a:rPr>
              <a:t>حیات طیبه: فلنحیینه </a:t>
            </a:r>
            <a:r>
              <a:rPr lang="fa-IR" dirty="0" smtClean="0">
                <a:solidFill>
                  <a:srgbClr val="FF0000"/>
                </a:solidFill>
              </a:rPr>
              <a:t>حیاه</a:t>
            </a:r>
            <a:r>
              <a:rPr lang="fa-IR" dirty="0" smtClean="0">
                <a:solidFill>
                  <a:schemeClr val="tx1"/>
                </a:solidFill>
              </a:rPr>
              <a:t> </a:t>
            </a:r>
            <a:r>
              <a:rPr lang="fa-IR" dirty="0" smtClean="0">
                <a:solidFill>
                  <a:srgbClr val="FF0000"/>
                </a:solidFill>
              </a:rPr>
              <a:t>طیبه</a:t>
            </a:r>
          </a:p>
          <a:p>
            <a:pPr algn="r" rtl="1"/>
            <a:r>
              <a:rPr lang="fa-IR" dirty="0" smtClean="0">
                <a:solidFill>
                  <a:schemeClr val="tx1"/>
                </a:solidFill>
              </a:rPr>
              <a:t>هدایت: و لتکون آیه للمومنین و </a:t>
            </a:r>
            <a:r>
              <a:rPr lang="fa-IR" dirty="0" smtClean="0">
                <a:solidFill>
                  <a:srgbClr val="FF0000"/>
                </a:solidFill>
              </a:rPr>
              <a:t>یهدیکم</a:t>
            </a:r>
            <a:r>
              <a:rPr lang="fa-IR" dirty="0" smtClean="0">
                <a:solidFill>
                  <a:schemeClr val="tx1"/>
                </a:solidFill>
              </a:rPr>
              <a:t> صراطا مستقیما</a:t>
            </a:r>
          </a:p>
          <a:p>
            <a:pPr algn="r" rtl="1"/>
            <a:r>
              <a:rPr lang="fa-IR" dirty="0" smtClean="0">
                <a:solidFill>
                  <a:schemeClr val="tx1"/>
                </a:solidFill>
              </a:rPr>
              <a:t>عبادت : ما خلقت الجن و الانس الا </a:t>
            </a:r>
            <a:r>
              <a:rPr lang="fa-IR" dirty="0" smtClean="0">
                <a:solidFill>
                  <a:srgbClr val="FF0000"/>
                </a:solidFill>
              </a:rPr>
              <a:t>لیعبدون</a:t>
            </a:r>
          </a:p>
          <a:p>
            <a:pPr algn="r" rtl="1"/>
            <a:r>
              <a:rPr lang="fa-IR" dirty="0" smtClean="0">
                <a:solidFill>
                  <a:schemeClr val="tx1"/>
                </a:solidFill>
              </a:rPr>
              <a:t>تقوی: کذالک یبین الله آیاته للناس لعلهم </a:t>
            </a:r>
            <a:r>
              <a:rPr lang="fa-IR" dirty="0" smtClean="0">
                <a:solidFill>
                  <a:srgbClr val="FF0000"/>
                </a:solidFill>
              </a:rPr>
              <a:t>یتقون</a:t>
            </a:r>
          </a:p>
          <a:p>
            <a:pPr algn="r" rtl="1"/>
            <a:r>
              <a:rPr lang="fa-IR" dirty="0" smtClean="0">
                <a:solidFill>
                  <a:schemeClr val="tx1"/>
                </a:solidFill>
              </a:rPr>
              <a:t>قرب: و قل عسی ان یهدین ربی </a:t>
            </a:r>
            <a:r>
              <a:rPr lang="fa-IR" dirty="0" smtClean="0">
                <a:solidFill>
                  <a:srgbClr val="FF0000"/>
                </a:solidFill>
              </a:rPr>
              <a:t>لاقرب</a:t>
            </a:r>
            <a:r>
              <a:rPr lang="fa-IR" dirty="0" smtClean="0">
                <a:solidFill>
                  <a:schemeClr val="tx1"/>
                </a:solidFill>
              </a:rPr>
              <a:t> من هذا رشدا</a:t>
            </a:r>
          </a:p>
          <a:p>
            <a:pPr algn="r" rtl="1"/>
            <a:r>
              <a:rPr lang="fa-IR" dirty="0" smtClean="0">
                <a:solidFill>
                  <a:schemeClr val="tx1"/>
                </a:solidFill>
              </a:rPr>
              <a:t>رضوان: ما کتبناها علیهم الا ابتغاء </a:t>
            </a:r>
            <a:r>
              <a:rPr lang="fa-IR" dirty="0" smtClean="0">
                <a:solidFill>
                  <a:srgbClr val="FF0000"/>
                </a:solidFill>
              </a:rPr>
              <a:t>رضوان</a:t>
            </a:r>
            <a:r>
              <a:rPr lang="fa-IR" dirty="0" smtClean="0">
                <a:solidFill>
                  <a:schemeClr val="tx1"/>
                </a:solidFill>
              </a:rPr>
              <a:t> الله</a:t>
            </a:r>
          </a:p>
          <a:p>
            <a:pPr algn="r" rtl="1"/>
            <a:r>
              <a:rPr lang="fa-IR" dirty="0" smtClean="0">
                <a:solidFill>
                  <a:schemeClr val="tx1"/>
                </a:solidFill>
              </a:rPr>
              <a:t>اقامه قسط: لیقوم الناس </a:t>
            </a:r>
            <a:r>
              <a:rPr lang="fa-IR" dirty="0" smtClean="0">
                <a:solidFill>
                  <a:srgbClr val="FF0000"/>
                </a:solidFill>
              </a:rPr>
              <a:t>بالقسط</a:t>
            </a:r>
          </a:p>
          <a:p>
            <a:pPr algn="r" rtl="1"/>
            <a:r>
              <a:rPr lang="fa-IR" dirty="0" smtClean="0">
                <a:solidFill>
                  <a:schemeClr val="tx1"/>
                </a:solidFill>
              </a:rPr>
              <a:t>فلاح: فذکرو آلاء الله لعلکم </a:t>
            </a:r>
            <a:r>
              <a:rPr lang="fa-IR" dirty="0">
                <a:solidFill>
                  <a:srgbClr val="FF0000"/>
                </a:solidFill>
              </a:rPr>
              <a:t>ت</a:t>
            </a:r>
            <a:r>
              <a:rPr lang="fa-IR" dirty="0" smtClean="0">
                <a:solidFill>
                  <a:srgbClr val="FF0000"/>
                </a:solidFill>
              </a:rPr>
              <a:t>فلحون</a:t>
            </a:r>
          </a:p>
          <a:p>
            <a:pPr algn="r" rtl="1"/>
            <a:r>
              <a:rPr lang="fa-IR" dirty="0" smtClean="0">
                <a:solidFill>
                  <a:schemeClr val="tx1"/>
                </a:solidFill>
              </a:rPr>
              <a:t>تفکر و تعقل: کذالک یبین الله لکم آیاته لعلکم </a:t>
            </a:r>
            <a:r>
              <a:rPr lang="fa-IR" dirty="0" smtClean="0">
                <a:solidFill>
                  <a:srgbClr val="FF0000"/>
                </a:solidFill>
              </a:rPr>
              <a:t>تعقلون</a:t>
            </a:r>
          </a:p>
          <a:p>
            <a:pPr algn="r" rtl="1"/>
            <a:r>
              <a:rPr lang="fa-IR" dirty="0" smtClean="0">
                <a:solidFill>
                  <a:schemeClr val="tx1"/>
                </a:solidFill>
              </a:rPr>
              <a:t>استقلال و عزت جامعه اسلامی: ...یاتی الله بقوم ... </a:t>
            </a:r>
            <a:r>
              <a:rPr lang="fa-IR" dirty="0" smtClean="0">
                <a:solidFill>
                  <a:srgbClr val="FF0000"/>
                </a:solidFill>
              </a:rPr>
              <a:t>اعزه</a:t>
            </a:r>
            <a:r>
              <a:rPr lang="fa-IR" dirty="0" smtClean="0">
                <a:solidFill>
                  <a:schemeClr val="tx1"/>
                </a:solidFill>
              </a:rPr>
              <a:t> علی الکافرین</a:t>
            </a:r>
          </a:p>
          <a:p>
            <a:pPr algn="r" rtl="1"/>
            <a:r>
              <a:rPr lang="fa-IR" dirty="0" smtClean="0">
                <a:solidFill>
                  <a:schemeClr val="tx1"/>
                </a:solidFill>
              </a:rPr>
              <a:t>تعاون: </a:t>
            </a:r>
            <a:r>
              <a:rPr lang="fa-IR" dirty="0" smtClean="0">
                <a:solidFill>
                  <a:srgbClr val="FF0000"/>
                </a:solidFill>
              </a:rPr>
              <a:t>تعاونو</a:t>
            </a:r>
            <a:r>
              <a:rPr lang="fa-IR" dirty="0" smtClean="0">
                <a:solidFill>
                  <a:schemeClr val="tx1"/>
                </a:solidFill>
              </a:rPr>
              <a:t> علی البر و التقوی</a:t>
            </a:r>
          </a:p>
          <a:p>
            <a:pPr algn="r" rtl="1"/>
            <a:r>
              <a:rPr lang="fa-IR" dirty="0" smtClean="0">
                <a:solidFill>
                  <a:schemeClr val="tx1"/>
                </a:solidFill>
              </a:rPr>
              <a:t>تزکیه و تهذیب: والذین هم </a:t>
            </a:r>
            <a:r>
              <a:rPr lang="fa-IR" dirty="0" smtClean="0">
                <a:solidFill>
                  <a:srgbClr val="FF0000"/>
                </a:solidFill>
              </a:rPr>
              <a:t>للزکوه</a:t>
            </a:r>
            <a:r>
              <a:rPr lang="fa-IR" dirty="0" smtClean="0">
                <a:solidFill>
                  <a:schemeClr val="tx1"/>
                </a:solidFill>
              </a:rPr>
              <a:t> فاعلون</a:t>
            </a:r>
          </a:p>
          <a:p>
            <a:pPr algn="r" rtl="1"/>
            <a:r>
              <a:rPr lang="fa-IR" dirty="0" smtClean="0">
                <a:solidFill>
                  <a:schemeClr val="tx1"/>
                </a:solidFill>
              </a:rPr>
              <a:t>صحت، قوت و نظافت : ان خیر من استاجرت </a:t>
            </a:r>
            <a:r>
              <a:rPr lang="fa-IR" dirty="0" smtClean="0">
                <a:solidFill>
                  <a:srgbClr val="FF0000"/>
                </a:solidFill>
              </a:rPr>
              <a:t>القوی</a:t>
            </a:r>
            <a:r>
              <a:rPr lang="fa-IR" dirty="0" smtClean="0">
                <a:solidFill>
                  <a:schemeClr val="tx1"/>
                </a:solidFill>
              </a:rPr>
              <a:t> الامین. و ثیابک </a:t>
            </a:r>
            <a:r>
              <a:rPr lang="fa-IR" dirty="0" smtClean="0">
                <a:solidFill>
                  <a:srgbClr val="FF0000"/>
                </a:solidFill>
              </a:rPr>
              <a:t>فطهر</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fontScale="77500" lnSpcReduction="20000"/>
          </a:bodyPr>
          <a:lstStyle/>
          <a:p>
            <a:pPr algn="just" rtl="1">
              <a:buNone/>
            </a:pPr>
            <a:r>
              <a:rPr lang="fa-IR" dirty="0" smtClean="0"/>
              <a:t>در مرتبه و مرحله سوم دامنه محافظت گسترده تر میشود و محافظت عبارت است از بازبینی و اصلاح دستاوردهای بدست آمده از دو مرحله قبل. در این مرحله فرد با دقت در اعمال صالح خود که از نتایج دو مرحله قبلی است به محاسبه می پردازد و اعمال خود را از نظر میزان خلوص بررسی و اصلاح می کند. در این مرحله دیگر صحبت از گناه و اعمال نادرست نیست بلکه میزان خلوص در اعمال صالح و نیک است: یا ایها الذین آمنوا اتقو الله ولتنظر نفس ما قدمت لغد و اتقوا الله ان الله بما تعملون خبیر: </a:t>
            </a:r>
            <a:r>
              <a:rPr lang="fa-IR" dirty="0" smtClean="0">
                <a:solidFill>
                  <a:srgbClr val="00B050"/>
                </a:solidFill>
              </a:rPr>
              <a:t>ای کسانیکه ایمان آورده اید تقوای خدا در پیش گیرید، و هر کس باید بنگرد تا برای فردا یش چه از پیش فرستاده است، و تقوای الهی داشته باشید که خداوند از آنچه انجام می دهید آگاه است</a:t>
            </a:r>
            <a:r>
              <a:rPr lang="fa-IR" dirty="0" smtClean="0"/>
              <a:t>. در آخر آیه خبیر بودن خدا و آگاهی او از آنچه انجام می دهیم مورد توجه قرار گرفته است به این معنا که خدا از نیات شما در انجام اعمال صالح آگاه است پس عملی از روی تقواست که از نقایص و عدم خلوص محافظت شده باشد.</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a:bodyPr>
          <a:lstStyle/>
          <a:p>
            <a:pPr algn="just" rtl="1">
              <a:buNone/>
            </a:pPr>
            <a:r>
              <a:rPr lang="fa-IR" dirty="0" smtClean="0"/>
              <a:t>ارتباط تقوا بعنوان هدف غایی با اهداف واسطی، ارتباط طولی است  به این معنا که تقوا در بالای تمام اهداف واسطی قرار گرفته  و باید در همه شئون انسان حضور داشته باشد. فرد متقی در این مرتبه از تقوا فراتر از آنست که نکوهش یا ستایش های دیگران انگیزه ها و اعمالش را تحت تاثیر قرار دهد و از نکوهش و ستایش دیگران مصون است.حضرت علی در خطبه متقین این ویژگی را بیان فرموده اند: اذا زُکی احد منهم خاف مما یقال له : از تعریف و تمجید دیگران  بر خود می ترسند. </a:t>
            </a:r>
            <a:endParaRPr lang="fa-IR"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fontScale="77500" lnSpcReduction="20000"/>
          </a:bodyPr>
          <a:lstStyle/>
          <a:p>
            <a:pPr algn="just" rtl="1">
              <a:buNone/>
            </a:pPr>
            <a:r>
              <a:rPr lang="fa-IR" dirty="0" smtClean="0"/>
              <a:t>4- قرب و رضوان</a:t>
            </a:r>
            <a:r>
              <a:rPr lang="fa-IR" dirty="0" smtClean="0"/>
              <a:t>:</a:t>
            </a:r>
            <a:endParaRPr lang="fa-IR" dirty="0" smtClean="0"/>
          </a:p>
          <a:p>
            <a:pPr algn="just" rtl="1">
              <a:buNone/>
            </a:pPr>
            <a:r>
              <a:rPr lang="fa-IR" dirty="0" smtClean="0"/>
              <a:t>نزدیک به خدا بودن که این نزدیکی از نوع مکانی نیست بلکه از نوع مکانتی (جایگاه و منزلت غیر مادی ) است. انسان است که بخدا نزدیک میشود، اما خدا همیشه به انسان نزدیک است: نحن اقرب الیه من حبل الورید. از رگ گردن به ما نزدیکتر است. منظور از نزدیک بودن بخدا توجه بخدا و دوری از خدا یعنی عدم توجه به خداست. این دوری و نزدیک بودن در ”خاطر“ یا ذهن حاصل میشود نه در ” واقع“ و مادیت (ای برادر تو همه اندیشه ای).</a:t>
            </a:r>
          </a:p>
          <a:p>
            <a:pPr algn="just" rtl="1">
              <a:buNone/>
            </a:pPr>
            <a:r>
              <a:rPr lang="fa-IR" dirty="0" smtClean="0"/>
              <a:t>نماز که برترین نوع توجه و ذکر نسبت بخداست بیشترین قرب را ایجاد می کند و در نماز سجده بالاترین میزان قرب را فراهم می کند: اقرب ما یکون العبد من الله اذا کان ساجدا: هنگامیکه بنده در حال سجده است، بیشتر از همیشه بخدا نزدیک است( پیامبر ص ). والسجدو واقترب: سجده کن و تقرب بخدا جوی. حقیقت قرب توجه است که در پی آن صفات و خصوصیاتی در انسان پدیدار میشود.</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a:bodyPr>
          <a:lstStyle/>
          <a:p>
            <a:pPr algn="just" rtl="1">
              <a:buNone/>
            </a:pPr>
            <a:r>
              <a:rPr lang="fa-IR" dirty="0" smtClean="0"/>
              <a:t>در اثر قرب و توجه داشتن به خدا رضوان و خشنودی خدا حاصل میشود زیرا منظور از رضوان ، توجه بخداست؛ توجهی که چشم به رضای الهی دارد نه پاداش و جزا. رضوان نقطه اوج قرب بخداست: رضوان من  الله اکبر</a:t>
            </a:r>
          </a:p>
          <a:p>
            <a:pPr algn="just" rtl="1">
              <a:buNone/>
            </a:pPr>
            <a:r>
              <a:rPr lang="fa-IR" dirty="0" smtClean="0"/>
              <a:t>قرب و اوج آن یعنی رضوان، یکی از اهداف غایی تربیت است و سایه آن بر هریک از اهداف واسطی و هریک از شئون انسان افکنده میشود.</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fontScale="85000" lnSpcReduction="10000"/>
          </a:bodyPr>
          <a:lstStyle/>
          <a:p>
            <a:pPr algn="just" rtl="1">
              <a:buNone/>
            </a:pPr>
            <a:r>
              <a:rPr lang="fa-IR" dirty="0" smtClean="0"/>
              <a:t>5- عبادت و عبودیت</a:t>
            </a:r>
          </a:p>
          <a:p>
            <a:pPr algn="just" rtl="1">
              <a:buNone/>
            </a:pPr>
            <a:r>
              <a:rPr lang="fa-IR" dirty="0" smtClean="0"/>
              <a:t>و ما خلقت الجن و الانس الا لیعبدون. به فرموده قرآن هدف غایی از خلقت انسان عبادت است. عبادت چیست؟ حقیقت عبادت آنست که انسان خود را در برابر رب خویش در مقام مملوکیت و مربوبیت قرار دهد. حقیقت عبادت عبودیت است و عبودیت یعنی اینکه انسان خدا را رب و مالک و مدبر خویش بگیرد و از غیر او سر پیچد. عبودیت با حریت از غیر خدا همراه است. خواه این غیر، هوای نفس باشد خواه هوای خلق. عبودیت دو حد دارد یکی کبر یعنی اینکه فرد بواسطه تکبر از عبادت خدا سرباز زند و دیگری شرک است یعنی اینکه علاوه بر خدا دیگری را برای خدا عبادت کند و هر کس به این دو حد نزدیک شود، از عبودیت بیرون می رود.</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fontScale="92500" lnSpcReduction="20000"/>
          </a:bodyPr>
          <a:lstStyle/>
          <a:p>
            <a:pPr algn="just" rtl="1">
              <a:buNone/>
            </a:pPr>
            <a:r>
              <a:rPr lang="fa-IR" dirty="0" smtClean="0"/>
              <a:t>هدف خلقت عبودیت است نه عبادت و هدف تربیت، ساختن ”عبد“ است نه ”عابد“، زیرا می تواند عابد بود و عبد نبود همانند شیطان که سالها عبادت کرد اما عبد نبود. عبد کسی است که تنها خدا را رب خود بداند و عبادت طریقی است که انسان را به این معرفت ربوبی می رساند از این رو در روایت لیعبدون را لیعرفون معنا کرده اند: یعنی تا اینکه انسان ها به معرفت ربوبی خداوند دست یابد.</a:t>
            </a:r>
          </a:p>
          <a:p>
            <a:pPr algn="just" rtl="1">
              <a:buNone/>
            </a:pPr>
            <a:r>
              <a:rPr lang="fa-IR" dirty="0" smtClean="0"/>
              <a:t>انسان باید در هر یک از شئون خویش، از انانیت فروعونی به عبودیت خدا بازگردد و خداوند عبد بودن چنین انسانی را تایید فرموده است: نعم العبد و انه اواب.: بنده ( ایوب) خوبی بود زیرا که بسیار به رب خود باز می گشت.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fontScale="92500" lnSpcReduction="20000"/>
          </a:bodyPr>
          <a:lstStyle/>
          <a:p>
            <a:pPr algn="just" rtl="1">
              <a:buNone/>
            </a:pPr>
            <a:r>
              <a:rPr lang="fa-IR" dirty="0" smtClean="0"/>
              <a:t>اثر عبد بودن بعنوان یک هدف غایی در هر یک از شئون انسان آشکار میشود: در شان جسمی و غریزی :  والله یرید ان یتوب علیکم و یرید الذین یتبعون الشهوات ان تمیلو میلا عظیما : خدا میخواهد شما را ببخشد ، اما آنها که پیرو شهواتند می خواهند شما بکلی منحرف شوید. در شان فکری و عقلی باعث میشود علم را عطیه ی الهی بداند : و لا یحیطون بشی من علمه الا بماشاء: کسی از علم او آگاه نمی گردد جز به مقداری که او بخواهد. در شان اخلاقی اراده علو و برتری جویی را از او میخواهد: اراده برتری جویی در زمین ندارند. در شان اقتصادی خدا را مالک می بیند: قل الهم مالک الملک توتی الملک من تشاء و در شان سیاسی خدا را تنها حاکم میداند: ان الحکم الا لله.</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fontScale="77500" lnSpcReduction="20000"/>
          </a:bodyPr>
          <a:lstStyle/>
          <a:p>
            <a:pPr algn="just" rtl="1">
              <a:buNone/>
            </a:pPr>
            <a:r>
              <a:rPr lang="fa-IR" b="1" dirty="0" smtClean="0"/>
              <a:t>رابطه اهداف غایی با یکدیگر</a:t>
            </a:r>
          </a:p>
          <a:p>
            <a:pPr algn="just" rtl="1">
              <a:buNone/>
            </a:pPr>
            <a:r>
              <a:rPr lang="fa-IR" dirty="0" smtClean="0"/>
              <a:t>با توجه به تصریح آیاتی که عبادت را بعنوان دلیل خلقت انسان ذکر می کند عبودیت در کانون اهداف غایی قرار می گیرد و در اینصورت می توانیم مفاهیم و یا اهداف دیگر را بعنوان شئونی از آن در نظر بگیریم. عبودیت هدف غایی تربیت اسلامی است و غرض آنست که آدمی عبد خدا شود.</a:t>
            </a:r>
          </a:p>
          <a:p>
            <a:pPr algn="just" rtl="1">
              <a:buNone/>
            </a:pPr>
            <a:r>
              <a:rPr lang="fa-IR" dirty="0" smtClean="0"/>
              <a:t>با قرار گرفتن عبودیت در کانون اهداف غایی، سایر اهداف ، شئونی از آن را نشان می دهند . اگر عبودیت را از حیث آثارش مورد توجه قرار دهیم می توانیم آن را </a:t>
            </a:r>
            <a:r>
              <a:rPr lang="fa-IR" dirty="0" smtClean="0">
                <a:solidFill>
                  <a:srgbClr val="FF0000"/>
                </a:solidFill>
              </a:rPr>
              <a:t>حیات طیبه و تقوا</a:t>
            </a:r>
            <a:r>
              <a:rPr lang="fa-IR" dirty="0" smtClean="0"/>
              <a:t> بدانیم. اگر عبودیت را از حیث نیل آدمی به مقصد مورد نظر قرار دهیم، می توانیم آنرا </a:t>
            </a:r>
            <a:r>
              <a:rPr lang="fa-IR" dirty="0" smtClean="0">
                <a:solidFill>
                  <a:srgbClr val="FF0000"/>
                </a:solidFill>
              </a:rPr>
              <a:t>هدایت و رشد </a:t>
            </a:r>
            <a:r>
              <a:rPr lang="fa-IR" dirty="0" smtClean="0"/>
              <a:t>بنامیم: ان اعبدونی هذا صراط مستقیم. و اگر عبودیت را از حیث نیل به مقصود و حبوب در نظر آوریم می توانیم آن را </a:t>
            </a:r>
            <a:r>
              <a:rPr lang="fa-IR" dirty="0" smtClean="0">
                <a:solidFill>
                  <a:srgbClr val="FF0000"/>
                </a:solidFill>
              </a:rPr>
              <a:t>قرب و رضوان </a:t>
            </a:r>
            <a:r>
              <a:rPr lang="fa-IR" dirty="0" smtClean="0"/>
              <a:t>بنامیم. خداوند کسی را که در جستجوی قرب و رضوان باشد عبد می نامد : ارجعی الی ربک راضیه مرضیه فادخلی فی عبادی.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fontScale="92500" lnSpcReduction="20000"/>
          </a:bodyPr>
          <a:lstStyle/>
          <a:p>
            <a:pPr algn="r" rtl="1"/>
            <a:r>
              <a:rPr lang="fa-IR" dirty="0" smtClean="0"/>
              <a:t>میان کلماتی که ذکر آن رفت و اهدافی این کلمات بیان می کنند دو گونه ارتباط برقرار است: 1- ارتباط عرضی 2- ارتباط طولی: بنابراین از دو دسته اهداف میتوان سخن گفت:</a:t>
            </a:r>
          </a:p>
          <a:p>
            <a:pPr algn="just" rtl="1"/>
            <a:r>
              <a:rPr lang="fa-IR" dirty="0" smtClean="0"/>
              <a:t>الف. اهداف عرضی یا واسطی: اهدافی که نسبت به هم ارتباط عرضی دارند. یعنی می </a:t>
            </a:r>
            <a:r>
              <a:rPr lang="fa-IR" dirty="0" smtClean="0"/>
              <a:t>توانند </a:t>
            </a:r>
            <a:r>
              <a:rPr lang="fa-IR" dirty="0" smtClean="0"/>
              <a:t>کنار هم و در عرض یکدیگر قرار گیرند. این اهداف نسبت به هم از نوعی استقلال برخوردارند و هر کدام به یک شان یا جنبه وجودی انسان مربوط میشود. مثلا شان اجتماعی انسان از شان فکری او متفاوت و قابل تمیز است و این دو را بعنوان دو بُعد می توان در کنار هم قرار داد. همینطورتعاون هدفی ناظر به شان اجتماعی انسان و تفکر ناظر به شان فکری انسان است.</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a:xfrm>
            <a:off x="457200" y="1285860"/>
            <a:ext cx="8229600" cy="5214974"/>
          </a:xfrm>
        </p:spPr>
        <p:txBody>
          <a:bodyPr>
            <a:normAutofit fontScale="77500" lnSpcReduction="20000"/>
          </a:bodyPr>
          <a:lstStyle/>
          <a:p>
            <a:pPr algn="just" rtl="1"/>
            <a:r>
              <a:rPr lang="fa-IR" dirty="0" smtClean="0"/>
              <a:t>ب- اهداف طولی یا غایی: اهدافی هستند که نسبت به هم ارتباط طولی دارند و نمی توانند در کنار یکدیگر و مستقل از هم در نظر گرفته شوند. بعنوان مثال تقوا یک هدف تربیتی و غایی است که با اهداف دیگر مانند تعاون و تفکر ارتباط دارد و همینطور با سایر اهداف عرضی چون تقوا در تمام شئون انسان لازم است. و یا قرب یک هدف غایی است که در طول و بالای هر دو قرار میگیرد و انسان در رسیدن به اهداف دیگر خود هدف قرب را باید در نظر داشته باشد. پس میتوان گفت قرب یک هدف غایی است و دو هدف تعاون و تفکر که واسطه رسیدن به قرب هستند از اهداف عرضی یا واسطی هستند. بنابراین اهدافی از قبیل صحت، قوت و نظافت ( شان جسمی)، تفکر و تعقل (شان فکری انسان)، تزکیه و تهذیب (شان اخلاقی ) ، استقلال و عزت جامعه اسلامی (شان سیاسی) که به شان خاصی از انسان مربوط میشود و در عرض یکدیگر قرار میگیرند و مستقل از هم هستند، اهداف واسطی محسوب میشوند چون واسطه رسیدن به اهداف غایی هستند. اما اهدافی که اختصاص به شان معینی ندارند و همه شئون آدمی را دربر میگیرند اهداف غایی محسوب میشوند.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fontScale="85000" lnSpcReduction="10000"/>
          </a:bodyPr>
          <a:lstStyle/>
          <a:p>
            <a:pPr algn="just" rtl="1"/>
            <a:r>
              <a:rPr lang="fa-IR" dirty="0" smtClean="0"/>
              <a:t>در ادامه اهداف غایی مورد بحث قرار میگیرند:</a:t>
            </a:r>
          </a:p>
          <a:p>
            <a:pPr algn="just" rtl="1"/>
            <a:r>
              <a:rPr lang="fa-IR" dirty="0" smtClean="0"/>
              <a:t>1- هدایت و رشد </a:t>
            </a:r>
          </a:p>
          <a:p>
            <a:pPr algn="just" rtl="1"/>
            <a:r>
              <a:rPr lang="fa-IR" dirty="0" smtClean="0"/>
              <a:t>هیچ خلقتی بی هدایت نمی تواند باشد: قال ربنا الذی اعطی کل شیء خلقه ثم هدی(طه 50): </a:t>
            </a:r>
            <a:r>
              <a:rPr lang="fa-IR" dirty="0" smtClean="0">
                <a:solidFill>
                  <a:srgbClr val="92D050"/>
                </a:solidFill>
              </a:rPr>
              <a:t>گفت پروردگار ما همان کسی است که به هر موجودی، آنچه لازمه آفرینش بوده داده، سپس هدایت کرده است. </a:t>
            </a:r>
          </a:p>
          <a:p>
            <a:pPr algn="just" rtl="1"/>
            <a:r>
              <a:rPr lang="fa-IR" dirty="0" smtClean="0"/>
              <a:t>هدایت در دو مرحله انجام میگیرد: مرحله اول هدایت به معنای ”نمودن“ یا نشان دادن راه است. در این نوع هدایت راه و بی راه شناسانده میشود و بین تقوا و فجور تمایز ایجاد میشود: و هدینه النجدین: </a:t>
            </a:r>
            <a:r>
              <a:rPr lang="fa-IR" dirty="0" smtClean="0">
                <a:solidFill>
                  <a:srgbClr val="92D050"/>
                </a:solidFill>
              </a:rPr>
              <a:t>و راه خیر و شر را به نشان دادیم</a:t>
            </a:r>
            <a:r>
              <a:rPr lang="fa-IR" dirty="0" smtClean="0"/>
              <a:t>. این هدایت شامل هدایت رسولان و هدایت فطری در انسان است زیرا در هر دو ”نمودن“ راه انجام می پذیرد. هادی در این مرحله فقط راه را نشان می هد.</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fontScale="77500" lnSpcReduction="20000"/>
          </a:bodyPr>
          <a:lstStyle/>
          <a:p>
            <a:pPr algn="just" rtl="1"/>
            <a:r>
              <a:rPr lang="fa-IR" dirty="0" smtClean="0"/>
              <a:t>در مرحله دوم و یا در نوع دیگر ، تنها نمودن راه نیست، بلکه پیمودن راه نیز در آن هست.  هادی در این معنا کسی است که راه را برود و هدایت شونده را بدنبال خود ببرد. هدایت به عنوان یک هدف غایی، از این نوع است و انسانرا از تباهی می رهاند و لذا متضمن مفهوم فوز است : یهدی به الله من اتبع رضوانه سبل السلام: </a:t>
            </a:r>
            <a:r>
              <a:rPr lang="fa-IR" dirty="0" smtClean="0">
                <a:solidFill>
                  <a:srgbClr val="92D050"/>
                </a:solidFill>
              </a:rPr>
              <a:t>خداوند به برکت آن، کسانی را که از خشنودی او پیروی کنند، به راههای سلامت، هدایت می کند. </a:t>
            </a:r>
          </a:p>
          <a:p>
            <a:pPr algn="just" rtl="1"/>
            <a:r>
              <a:rPr lang="fa-IR" dirty="0" smtClean="0"/>
              <a:t>رشد در فرهنگ قرآن به معنای توسعه و نمو بکار نرفته است بلکه به مفهوم هدایت بکار رفته است. قد تبیین الرشد من الغی. غی به معنای گمراهی است و رشد در وقابل آن به معنای گمراهی قرار گرفته است. هدایت به عنوان یک هدف غایی مقصود آنست که آدمی در هر یک از شئون خود باید آن را در نظر آورد و بسوی آن حرکت کند. هر گاه انسان در شئون مختلف جسمی، اخلاقی، اجتماعی، اقتصادی و سیاسی، معیارهای الهی را رعایت نماید بر خداست که از او دست گیرد و او را به مقصود برساند.</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fontScale="85000" lnSpcReduction="20000"/>
          </a:bodyPr>
          <a:lstStyle/>
          <a:p>
            <a:pPr algn="just" rtl="1"/>
            <a:r>
              <a:rPr lang="fa-IR" dirty="0" smtClean="0"/>
              <a:t>2- طهارت و حیات طیبه</a:t>
            </a:r>
          </a:p>
          <a:p>
            <a:pPr algn="just" rtl="1">
              <a:buNone/>
            </a:pPr>
            <a:r>
              <a:rPr lang="fa-IR" dirty="0" smtClean="0"/>
              <a:t>طهارت و نجاست دو توصیف است از  وجود اشیاء که موجب رغبت یا کراهت انسان میشود. اصل معنای طهارت و نجسات در نزد همه اقوام مطرح بوده است. گاهی تغییر در اشیاء ایجاد میشود که موجب تغییر صفات رغبت انگیز آنها میشود و باعث کراهت در انسان می گردد ( تغییر رنگ، بو و طعم). این مطلب مربوط است به طهارت و نجاست در آنچه محسوس است. کاربرد واژه های طهارت و نجاست در قرآن از حد محسوسات فراتر رفته و برای امور معقول نیز بکار رفته است. در اسلام اصل توحید، طهارت کبری معرفی شده و اگر کسی شرک بخدا بیاورد، طهارت وجود خود را از دست می دهد. طهارت به معنای </a:t>
            </a:r>
            <a:r>
              <a:rPr lang="fa-IR" dirty="0" smtClean="0"/>
              <a:t>وسیع </a:t>
            </a:r>
            <a:r>
              <a:rPr lang="fa-IR" dirty="0" smtClean="0"/>
              <a:t>خود که شامل اعتقادات و اخلاق و اعمال میشود یک هدف غایی در تربیت اسلامی است.</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fontScale="92500" lnSpcReduction="10000"/>
          </a:bodyPr>
          <a:lstStyle/>
          <a:p>
            <a:pPr algn="just" rtl="1">
              <a:buNone/>
            </a:pPr>
            <a:r>
              <a:rPr lang="fa-IR" dirty="0" smtClean="0"/>
              <a:t>از این هدف با عنوان ”حیات طیبه“ نیز یاد شده است : فلنحیینه حیوه طیبه. حیات طیبه به معنای زندگی پاک است و همانند طهارت ، تمام شئون انسان را دربر میگیرد، از پاکی و طهارت جسمی گرفته تا فکری- عقلی- اخلاقی- اجتماعی- اقتصادی و سیاسی. ( ارتباط طولی بین اهداف غایی و واسطی).</a:t>
            </a:r>
          </a:p>
          <a:p>
            <a:pPr algn="just" rtl="1">
              <a:buNone/>
            </a:pPr>
            <a:r>
              <a:rPr lang="fa-IR" dirty="0" smtClean="0"/>
              <a:t>3- تقوا</a:t>
            </a:r>
          </a:p>
          <a:p>
            <a:pPr algn="just" rtl="1">
              <a:buNone/>
            </a:pPr>
            <a:r>
              <a:rPr lang="fa-IR" dirty="0" smtClean="0"/>
              <a:t>تقوا از کلمه وقایه به معنای حفاظت است. حفظ یک شئی از آنچه به آن آسیب می رساند. محافظت نفس از گناه یا خطا. تقوای دارای مراتب متفاوتی است:</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a:bodyPr>
          <a:lstStyle/>
          <a:p>
            <a:pPr algn="just" rtl="1">
              <a:buNone/>
            </a:pPr>
            <a:r>
              <a:rPr lang="fa-IR" dirty="0" smtClean="0"/>
              <a:t>در نوع اول فرد بهنگام لغزش و گناه قدرت محافظت ندارد، بنابراین دچار لغزش میشود اما بعد از آن بلافاصله متوجه میشود، استغفار می کند و بر لغزش خود اصرار و یا آن را تکرار نمی کند: والذین اذا فعلو فاحشه او ظلمو انفسهم ذکرو الله فاسغفروا لذونوبهم و من یغفر الذنوب الا الله و لم </a:t>
            </a:r>
            <a:r>
              <a:rPr lang="fa-IR" dirty="0" smtClean="0">
                <a:solidFill>
                  <a:srgbClr val="FF0000"/>
                </a:solidFill>
              </a:rPr>
              <a:t>یصروا</a:t>
            </a:r>
            <a:r>
              <a:rPr lang="fa-IR" dirty="0" smtClean="0"/>
              <a:t> علی ما فعلو: </a:t>
            </a:r>
            <a:r>
              <a:rPr lang="fa-IR" dirty="0" smtClean="0">
                <a:solidFill>
                  <a:srgbClr val="92D050"/>
                </a:solidFill>
              </a:rPr>
              <a:t>و آنها که وقتی مرتکب عمل زشتی شوند، یا به خود ستم کنند، به یاد خدا می افتند، و....... و بر گناه ، اصرار نمی کنند.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smtClean="0"/>
              <a:t>اهداف تربیتی و انواع آن</a:t>
            </a:r>
            <a:endParaRPr lang="en-US" dirty="0"/>
          </a:p>
        </p:txBody>
      </p:sp>
      <p:sp>
        <p:nvSpPr>
          <p:cNvPr id="3" name="Content Placeholder 2"/>
          <p:cNvSpPr>
            <a:spLocks noGrp="1"/>
          </p:cNvSpPr>
          <p:nvPr>
            <p:ph idx="1"/>
          </p:nvPr>
        </p:nvSpPr>
        <p:spPr/>
        <p:txBody>
          <a:bodyPr>
            <a:normAutofit/>
          </a:bodyPr>
          <a:lstStyle/>
          <a:p>
            <a:pPr algn="just" rtl="1">
              <a:buNone/>
            </a:pPr>
            <a:r>
              <a:rPr lang="fa-IR" dirty="0" smtClean="0"/>
              <a:t>در رتبه بالاتر تقوا به معنای محافظت هشیارانه تر است و فرد به محض وسوسه لغزش به خود آمده و بر ارتکاب گناه چیره میشود. در حقیقت فکر گناه به عمل تبدیل نمیشود : ان الذین اتقوا اذا مسهم طائف من الشیطان </a:t>
            </a:r>
            <a:r>
              <a:rPr lang="fa-IR" dirty="0" smtClean="0">
                <a:solidFill>
                  <a:srgbClr val="FF0000"/>
                </a:solidFill>
              </a:rPr>
              <a:t>تذکروا</a:t>
            </a:r>
            <a:r>
              <a:rPr lang="fa-IR" dirty="0" smtClean="0"/>
              <a:t>: </a:t>
            </a:r>
            <a:r>
              <a:rPr lang="fa-IR" dirty="0" smtClean="0">
                <a:solidFill>
                  <a:srgbClr val="00B050"/>
                </a:solidFill>
              </a:rPr>
              <a:t>پرهیزکاران هنگامی که گرفتار وسوسه شیطان شوند،  بیاد خدا می افتند</a:t>
            </a:r>
            <a:r>
              <a:rPr lang="fa-IR" dirty="0" smtClean="0"/>
              <a:t> ( و مرتکب گناه نمی شوند ).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1530</TotalTime>
  <Words>2489</Words>
  <Application>Microsoft Office PowerPoint</Application>
  <PresentationFormat>On-screen Show (4:3)</PresentationFormat>
  <Paragraphs>64</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اهداف تربیتی</vt:lpstr>
      <vt:lpstr>اهداف تربیتی و انواع آن</vt:lpstr>
      <vt:lpstr>اهداف تربیتی و انواع آن</vt:lpstr>
      <vt:lpstr>اهداف تربیتی و انواع آن</vt:lpstr>
      <vt:lpstr>اهداف تربیتی و انواع آن</vt:lpstr>
      <vt:lpstr>اهداف تربیتی و انواع آن</vt:lpstr>
      <vt:lpstr>اهداف تربیتی و انواع آن</vt:lpstr>
      <vt:lpstr>اهداف تربیتی و انواع آن</vt:lpstr>
      <vt:lpstr>اهداف تربیتی و انواع آن</vt:lpstr>
      <vt:lpstr>اهداف تربیتی و انواع آن</vt:lpstr>
      <vt:lpstr>اهداف تربیتی و انواع آن</vt:lpstr>
      <vt:lpstr>اهداف تربیتی و انواع آن</vt:lpstr>
      <vt:lpstr>اهداف تربیتی و انواع آن</vt:lpstr>
      <vt:lpstr>اهداف تربیتی و انواع آن</vt:lpstr>
      <vt:lpstr>اهداف تربیتی و انواع آن</vt:lpstr>
      <vt:lpstr>اهداف تربیتی و انواع آن</vt:lpstr>
      <vt:lpstr>اهداف تربیتی و انواع آن</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اهداف تربیتی</dc:title>
  <dc:creator>ppp</dc:creator>
  <cp:lastModifiedBy>ppp</cp:lastModifiedBy>
  <cp:revision>57</cp:revision>
  <dcterms:created xsi:type="dcterms:W3CDTF">2016-03-01T07:49:23Z</dcterms:created>
  <dcterms:modified xsi:type="dcterms:W3CDTF">2016-03-04T19:22:27Z</dcterms:modified>
</cp:coreProperties>
</file>